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25"/>
  </p:notesMasterIdLst>
  <p:sldIdLst>
    <p:sldId id="256" r:id="rId2"/>
    <p:sldId id="257" r:id="rId3"/>
    <p:sldId id="284" r:id="rId4"/>
    <p:sldId id="258" r:id="rId5"/>
    <p:sldId id="270" r:id="rId6"/>
    <p:sldId id="261" r:id="rId7"/>
    <p:sldId id="260" r:id="rId8"/>
    <p:sldId id="263" r:id="rId9"/>
    <p:sldId id="283" r:id="rId10"/>
    <p:sldId id="264" r:id="rId11"/>
    <p:sldId id="262" r:id="rId12"/>
    <p:sldId id="268" r:id="rId13"/>
    <p:sldId id="265" r:id="rId14"/>
    <p:sldId id="266" r:id="rId15"/>
    <p:sldId id="274" r:id="rId16"/>
    <p:sldId id="276" r:id="rId17"/>
    <p:sldId id="277" r:id="rId18"/>
    <p:sldId id="267" r:id="rId19"/>
    <p:sldId id="280" r:id="rId20"/>
    <p:sldId id="273" r:id="rId21"/>
    <p:sldId id="278" r:id="rId22"/>
    <p:sldId id="279" r:id="rId23"/>
    <p:sldId id="27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ACAC"/>
    <a:srgbClr val="AE91AE"/>
    <a:srgbClr val="E1D0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50"/>
    <p:restoredTop sz="94648"/>
  </p:normalViewPr>
  <p:slideViewPr>
    <p:cSldViewPr snapToGrid="0" snapToObjects="1">
      <p:cViewPr varScale="1">
        <p:scale>
          <a:sx n="93" d="100"/>
          <a:sy n="93" d="100"/>
        </p:scale>
        <p:origin x="22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jp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44FBBE-9299-C84C-9097-582400C8E213}" type="datetimeFigureOut">
              <a:rPr lang="en-US" smtClean="0"/>
              <a:t>10/29/17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8BBAC-9314-2D49-8792-550330B0A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19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8BBAC-9314-2D49-8792-550330B0A1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9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10/29/17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ReactJS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12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with Components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785360" y="1716268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AE91AE"/>
                </a:solidFill>
              </a:rPr>
              <a:t>function </a:t>
            </a:r>
            <a:r>
              <a:rPr lang="en-US" sz="2400" dirty="0">
                <a:solidFill>
                  <a:srgbClr val="00B0F0"/>
                </a:solidFill>
              </a:rPr>
              <a:t>Greet</a:t>
            </a:r>
            <a:r>
              <a:rPr lang="en-US" sz="2400" dirty="0">
                <a:solidFill>
                  <a:srgbClr val="B4DBDB"/>
                </a:solidFill>
              </a:rPr>
              <a:t>(</a:t>
            </a:r>
            <a:r>
              <a:rPr lang="en-US" sz="2400" dirty="0"/>
              <a:t>props</a:t>
            </a:r>
            <a:r>
              <a:rPr lang="en-US" sz="2400" dirty="0" smtClean="0">
                <a:solidFill>
                  <a:srgbClr val="B4DBDB"/>
                </a:solidFill>
              </a:rPr>
              <a:t>) </a:t>
            </a:r>
            <a:r>
              <a:rPr lang="en-US" sz="2400" dirty="0">
                <a:solidFill>
                  <a:srgbClr val="B4DBDB"/>
                </a:solidFill>
              </a:rPr>
              <a:t>{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</a:t>
            </a:r>
            <a:r>
              <a:rPr lang="en-US" sz="2400" dirty="0">
                <a:solidFill>
                  <a:srgbClr val="AE91AE"/>
                </a:solidFill>
              </a:rPr>
              <a:t>return </a:t>
            </a:r>
            <a:r>
              <a:rPr lang="en-US" sz="2400" dirty="0">
                <a:solidFill>
                  <a:srgbClr val="5BACAC"/>
                </a:solidFill>
              </a:rPr>
              <a:t>&lt;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</a:t>
            </a:r>
            <a:r>
              <a:rPr lang="en-US" sz="2400" dirty="0" smtClean="0"/>
              <a:t>Hello</a:t>
            </a:r>
            <a:r>
              <a:rPr lang="en-US" sz="2400" dirty="0" smtClean="0">
                <a:solidFill>
                  <a:srgbClr val="5BACAC"/>
                </a:solidFill>
              </a:rPr>
              <a:t> </a:t>
            </a:r>
            <a:r>
              <a:rPr lang="en-US" sz="2400" dirty="0">
                <a:solidFill>
                  <a:srgbClr val="5BACAC"/>
                </a:solidFill>
              </a:rPr>
              <a:t>{</a:t>
            </a:r>
            <a:r>
              <a:rPr lang="en-US" sz="2400" dirty="0" err="1"/>
              <a:t>props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/>
              <a:t>name</a:t>
            </a:r>
            <a:r>
              <a:rPr lang="en-US" sz="2400" dirty="0">
                <a:solidFill>
                  <a:srgbClr val="5BACAC"/>
                </a:solidFill>
              </a:rPr>
              <a:t>}&lt;/</a:t>
            </a:r>
            <a:r>
              <a:rPr lang="en-US" sz="2400" dirty="0">
                <a:solidFill>
                  <a:srgbClr val="F08B96"/>
                </a:solidFill>
              </a:rPr>
              <a:t>h1</a:t>
            </a:r>
            <a:r>
              <a:rPr lang="en-US" sz="2400" dirty="0">
                <a:solidFill>
                  <a:srgbClr val="5BACAC"/>
                </a:solidFill>
              </a:rPr>
              <a:t>&gt;;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>
                <a:solidFill>
                  <a:srgbClr val="5BACAC"/>
                </a:solidFill>
              </a:rPr>
              <a:t>}</a:t>
            </a:r>
          </a:p>
          <a:p>
            <a:endParaRPr lang="en-US" sz="2400" dirty="0">
              <a:solidFill>
                <a:srgbClr val="5BACAC"/>
              </a:solidFill>
              <a:effectLst/>
            </a:endParaRPr>
          </a:p>
          <a:p>
            <a:r>
              <a:rPr lang="en-US" sz="2400" dirty="0">
                <a:solidFill>
                  <a:srgbClr val="C5A5C5"/>
                </a:solidFill>
              </a:rPr>
              <a:t>function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B0F0"/>
                </a:solidFill>
              </a:rPr>
              <a:t>HelloWorld</a:t>
            </a:r>
            <a:r>
              <a:rPr lang="en-US" sz="2400" dirty="0">
                <a:solidFill>
                  <a:srgbClr val="5FB3B3"/>
                </a:solidFill>
              </a:rPr>
              <a:t>()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5FB3B3"/>
                </a:solidFill>
              </a:rPr>
              <a:t>{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>
                <a:solidFill>
                  <a:srgbClr val="999999"/>
                </a:solidFill>
              </a:rPr>
              <a:t> </a:t>
            </a:r>
            <a:r>
              <a:rPr lang="en-US" sz="2400" dirty="0" smtClean="0">
                <a:solidFill>
                  <a:srgbClr val="999999"/>
                </a:solidFill>
              </a:rPr>
              <a:t> //React </a:t>
            </a:r>
            <a:r>
              <a:rPr lang="en-US" sz="2400" dirty="0">
                <a:solidFill>
                  <a:srgbClr val="999999"/>
                </a:solidFill>
              </a:rPr>
              <a:t>knows &lt;Hello /&gt; is a component because it's capitalized.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>
                <a:solidFill>
                  <a:srgbClr val="C5A5C5"/>
                </a:solidFill>
              </a:rPr>
              <a:t> </a:t>
            </a:r>
            <a:r>
              <a:rPr lang="en-US" sz="2400" dirty="0" smtClean="0">
                <a:solidFill>
                  <a:srgbClr val="C5A5C5"/>
                </a:solidFill>
              </a:rPr>
              <a:t> return</a:t>
            </a:r>
            <a:r>
              <a:rPr lang="en-US" sz="2400" dirty="0" smtClean="0"/>
              <a:t> </a:t>
            </a:r>
            <a:r>
              <a:rPr lang="en-US" sz="2400" dirty="0" smtClean="0">
                <a:solidFill>
                  <a:srgbClr val="5FB3B3"/>
                </a:solidFill>
              </a:rPr>
              <a:t>&lt;</a:t>
            </a:r>
            <a:r>
              <a:rPr lang="en-US" sz="2400" dirty="0" smtClean="0">
                <a:solidFill>
                  <a:srgbClr val="FC929E"/>
                </a:solidFill>
              </a:rPr>
              <a:t>Greet </a:t>
            </a:r>
            <a:r>
              <a:rPr lang="en-US" sz="2400" dirty="0" smtClean="0">
                <a:solidFill>
                  <a:srgbClr val="C5A5C5"/>
                </a:solidFill>
              </a:rPr>
              <a:t>name</a:t>
            </a:r>
            <a:r>
              <a:rPr lang="en-US" sz="2400" dirty="0" smtClean="0">
                <a:solidFill>
                  <a:srgbClr val="5FB3B3"/>
                </a:solidFill>
              </a:rPr>
              <a:t>="</a:t>
            </a:r>
            <a:r>
              <a:rPr lang="en-US" sz="2400" dirty="0">
                <a:solidFill>
                  <a:srgbClr val="8DC891"/>
                </a:solidFill>
              </a:rPr>
              <a:t>World</a:t>
            </a:r>
            <a:r>
              <a:rPr lang="en-US" sz="2400" dirty="0">
                <a:solidFill>
                  <a:srgbClr val="5FB3B3"/>
                </a:solidFill>
              </a:rPr>
              <a:t>"</a:t>
            </a:r>
            <a:r>
              <a:rPr lang="en-US" sz="2400" dirty="0">
                <a:solidFill>
                  <a:srgbClr val="FC929E"/>
                </a:solidFill>
              </a:rPr>
              <a:t> </a:t>
            </a:r>
            <a:r>
              <a:rPr lang="en-US" sz="2400" dirty="0" smtClean="0">
                <a:solidFill>
                  <a:srgbClr val="5FB3B3"/>
                </a:solidFill>
              </a:rPr>
              <a:t>/&gt;;</a:t>
            </a:r>
          </a:p>
          <a:p>
            <a:r>
              <a:rPr lang="en-US" sz="2400" dirty="0" smtClean="0"/>
              <a:t> </a:t>
            </a:r>
            <a:r>
              <a:rPr lang="en-US" sz="2400" dirty="0">
                <a:solidFill>
                  <a:srgbClr val="5FB3B3"/>
                </a:solidFill>
              </a:rPr>
              <a:t>}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20109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</a:t>
            </a:r>
            <a:r>
              <a:rPr lang="en-US" dirty="0" err="1" smtClean="0"/>
              <a:t>Const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492063" y="3193595"/>
            <a:ext cx="54763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AE91AE"/>
                </a:solidFill>
              </a:rPr>
              <a:t>const</a:t>
            </a:r>
            <a:r>
              <a:rPr lang="en-US" sz="2400" dirty="0"/>
              <a:t> element </a:t>
            </a:r>
            <a:r>
              <a:rPr lang="en-US" sz="2400" dirty="0">
                <a:solidFill>
                  <a:srgbClr val="9398A0"/>
                </a:solidFill>
              </a:rPr>
              <a:t>= </a:t>
            </a:r>
            <a:r>
              <a:rPr lang="en-US" sz="2400" dirty="0" smtClean="0">
                <a:solidFill>
                  <a:srgbClr val="5BACAC"/>
                </a:solidFill>
              </a:rPr>
              <a:t>&lt;</a:t>
            </a:r>
            <a:r>
              <a:rPr lang="en-US" sz="2400" dirty="0" smtClean="0">
                <a:solidFill>
                  <a:srgbClr val="F08B96"/>
                </a:solidFill>
              </a:rPr>
              <a:t>Greet </a:t>
            </a:r>
            <a:r>
              <a:rPr lang="en-US" sz="2400" dirty="0" smtClean="0">
                <a:solidFill>
                  <a:srgbClr val="AE91AE"/>
                </a:solidFill>
              </a:rPr>
              <a:t>name</a:t>
            </a:r>
            <a:r>
              <a:rPr lang="en-US" sz="2400" dirty="0" smtClean="0">
                <a:solidFill>
                  <a:srgbClr val="5BACAC"/>
                </a:solidFill>
              </a:rPr>
              <a:t>=”</a:t>
            </a:r>
            <a:r>
              <a:rPr lang="en-US" sz="2400" dirty="0" smtClean="0">
                <a:solidFill>
                  <a:srgbClr val="73A376"/>
                </a:solidFill>
              </a:rPr>
              <a:t>World</a:t>
            </a:r>
            <a:r>
              <a:rPr lang="en-US" sz="2400" dirty="0" smtClean="0">
                <a:solidFill>
                  <a:srgbClr val="5BACAC"/>
                </a:solidFill>
              </a:rPr>
              <a:t>" </a:t>
            </a:r>
            <a:r>
              <a:rPr lang="en-US" sz="2400" dirty="0">
                <a:solidFill>
                  <a:srgbClr val="5BACAC"/>
                </a:solidFill>
              </a:rPr>
              <a:t>/&gt;;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3977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Methods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092" y="2962763"/>
            <a:ext cx="6599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519DEB"/>
                </a:solidFill>
                <a:latin typeface="Menlo-Regular" charset="0"/>
              </a:rPr>
              <a:t>addNewTheme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() {</a:t>
            </a: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en-US" dirty="0" err="1">
                <a:solidFill>
                  <a:srgbClr val="DEB468"/>
                </a:solidFill>
                <a:latin typeface="Menlo-Regular" charset="0"/>
              </a:rPr>
              <a:t>console</a:t>
            </a:r>
            <a:r>
              <a:rPr lang="en-US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519DEB"/>
                </a:solidFill>
                <a:latin typeface="Menlo-Regular" charset="0"/>
              </a:rPr>
              <a:t>log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en-US" dirty="0">
                <a:solidFill>
                  <a:srgbClr val="88B965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88B966"/>
                </a:solidFill>
                <a:latin typeface="Menlo-Regular" charset="0"/>
              </a:rPr>
              <a:t>This added a new theme</a:t>
            </a:r>
            <a:r>
              <a:rPr lang="en-US" dirty="0">
                <a:solidFill>
                  <a:srgbClr val="88B965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);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}</a:t>
            </a:r>
            <a:endParaRPr lang="de-D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62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Class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785360" y="2363831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smtClean="0">
                <a:solidFill>
                  <a:srgbClr val="AE91AE"/>
                </a:solidFill>
              </a:rPr>
              <a:t>class</a:t>
            </a:r>
            <a:r>
              <a:rPr lang="en-US" sz="2400" dirty="0" smtClean="0">
                <a:solidFill>
                  <a:srgbClr val="E1D0E1"/>
                </a:solidFill>
              </a:rPr>
              <a:t> </a:t>
            </a:r>
            <a:r>
              <a:rPr lang="en-US" sz="2400" dirty="0" smtClean="0">
                <a:solidFill>
                  <a:srgbClr val="00B0F0"/>
                </a:solidFill>
              </a:rPr>
              <a:t>Greet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2400" dirty="0" smtClean="0">
                <a:solidFill>
                  <a:srgbClr val="AE91AE"/>
                </a:solidFill>
              </a:rPr>
              <a:t>extends</a:t>
            </a:r>
            <a:r>
              <a:rPr lang="en-US" sz="2400" dirty="0" smtClean="0">
                <a:solidFill>
                  <a:srgbClr val="E1D0E1"/>
                </a:solidFill>
              </a:rPr>
              <a:t> </a:t>
            </a:r>
            <a:r>
              <a:rPr lang="en-US" sz="2400" dirty="0" err="1" smtClean="0">
                <a:solidFill>
                  <a:srgbClr val="00B0F0"/>
                </a:solidFill>
              </a:rPr>
              <a:t>React.Component</a:t>
            </a:r>
            <a:r>
              <a:rPr lang="en-US" sz="2400" dirty="0" smtClean="0">
                <a:solidFill>
                  <a:srgbClr val="B4DBDB"/>
                </a:solidFill>
              </a:rPr>
              <a:t> </a:t>
            </a:r>
            <a:r>
              <a:rPr lang="en-US" sz="2400" dirty="0" smtClean="0">
                <a:solidFill>
                  <a:srgbClr val="58ACAC"/>
                </a:solidFill>
              </a:rPr>
              <a:t>{</a:t>
            </a:r>
          </a:p>
          <a:p>
            <a:r>
              <a:rPr lang="en-US" sz="2400" dirty="0">
                <a:solidFill>
                  <a:srgbClr val="B4DBDB"/>
                </a:solidFill>
              </a:rPr>
              <a:t> </a:t>
            </a:r>
            <a:r>
              <a:rPr lang="en-US" sz="2400" dirty="0" smtClean="0">
                <a:solidFill>
                  <a:srgbClr val="B4DBDB"/>
                </a:solidFill>
              </a:rPr>
              <a:t> </a:t>
            </a:r>
            <a:r>
              <a:rPr lang="en-US" sz="2400" dirty="0" smtClean="0"/>
              <a:t>render() </a:t>
            </a:r>
            <a:r>
              <a:rPr lang="en-US" sz="2400" dirty="0" smtClean="0">
                <a:solidFill>
                  <a:srgbClr val="58ACAC"/>
                </a:solidFill>
              </a:rPr>
              <a:t>{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  	</a:t>
            </a:r>
            <a:r>
              <a:rPr lang="en-US" sz="2400" dirty="0" smtClean="0">
                <a:solidFill>
                  <a:srgbClr val="AE91AE"/>
                </a:solidFill>
              </a:rPr>
              <a:t>return </a:t>
            </a:r>
            <a:r>
              <a:rPr lang="en-US" sz="2400" dirty="0" smtClean="0">
                <a:solidFill>
                  <a:srgbClr val="5BACAC"/>
                </a:solidFill>
              </a:rPr>
              <a:t>&lt;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</a:t>
            </a:r>
            <a:r>
              <a:rPr lang="en-US" sz="2400" dirty="0" smtClean="0"/>
              <a:t>Hello</a:t>
            </a:r>
            <a:r>
              <a:rPr lang="en-US" sz="2400" dirty="0" smtClean="0">
                <a:solidFill>
                  <a:srgbClr val="5BACAC"/>
                </a:solidFill>
              </a:rPr>
              <a:t> {</a:t>
            </a:r>
            <a:r>
              <a:rPr lang="en-US" sz="2400" b="1" dirty="0" err="1" smtClean="0"/>
              <a:t>this.</a:t>
            </a:r>
            <a:r>
              <a:rPr lang="en-US" sz="2400" dirty="0" err="1" smtClean="0"/>
              <a:t>props</a:t>
            </a:r>
            <a:r>
              <a:rPr lang="en-US" sz="2400" dirty="0" err="1" smtClean="0">
                <a:solidFill>
                  <a:srgbClr val="5BACAC"/>
                </a:solidFill>
              </a:rPr>
              <a:t>.</a:t>
            </a:r>
            <a:r>
              <a:rPr lang="en-US" sz="2400" dirty="0" err="1" smtClean="0"/>
              <a:t>name</a:t>
            </a:r>
            <a:r>
              <a:rPr lang="en-US" sz="2400" dirty="0" smtClean="0">
                <a:solidFill>
                  <a:srgbClr val="5BACAC"/>
                </a:solidFill>
              </a:rPr>
              <a:t>}&lt;/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&gt;;</a:t>
            </a:r>
          </a:p>
          <a:p>
            <a:r>
              <a:rPr lang="en-US" sz="2400" dirty="0">
                <a:solidFill>
                  <a:srgbClr val="5BACAC"/>
                </a:solidFill>
              </a:rPr>
              <a:t> </a:t>
            </a:r>
            <a:r>
              <a:rPr lang="en-US" sz="2400" dirty="0" smtClean="0">
                <a:solidFill>
                  <a:srgbClr val="5BACAC"/>
                </a:solidFill>
              </a:rPr>
              <a:t> }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>
                <a:solidFill>
                  <a:srgbClr val="5BACAC"/>
                </a:solidFill>
              </a:rPr>
              <a:t>}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849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Constructor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81600" y="1716268"/>
            <a:ext cx="422423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85DD5"/>
                </a:solidFill>
                <a:latin typeface="Menlo-Regular" charset="0"/>
              </a:rPr>
              <a:t>constructor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en-US" i="1" dirty="0">
                <a:solidFill>
                  <a:srgbClr val="D65562"/>
                </a:solidFill>
                <a:latin typeface="Menlo-Italic" charset="0"/>
              </a:rPr>
              <a:t>props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)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mr-IN" i="1" dirty="0" err="1">
                <a:solidFill>
                  <a:srgbClr val="D65562"/>
                </a:solidFill>
                <a:latin typeface="Menlo-Italic" charset="0"/>
              </a:rPr>
              <a:t>super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props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);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en-US" i="1" dirty="0" err="1">
                <a:solidFill>
                  <a:srgbClr val="DEB468"/>
                </a:solidFill>
                <a:latin typeface="Menlo-Italic" charset="0"/>
              </a:rPr>
              <a:t>this</a:t>
            </a:r>
            <a:r>
              <a:rPr lang="en-US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D65562"/>
                </a:solidFill>
                <a:latin typeface="Menlo-Regular" charset="0"/>
              </a:rPr>
              <a:t>state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theme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name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en-US" dirty="0" smtClean="0">
                <a:solidFill>
                  <a:srgbClr val="88B965"/>
                </a:solidFill>
                <a:latin typeface="Menlo-Regular" charset="0"/>
              </a:rPr>
              <a:t>""</a:t>
            </a:r>
            <a:r>
              <a:rPr lang="mr-IN" dirty="0" smtClean="0">
                <a:solidFill>
                  <a:srgbClr val="ADADAD"/>
                </a:solidFill>
                <a:latin typeface="Menlo-Regular" charset="0"/>
              </a:rPr>
              <a:t>,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totalDuration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mr-IN" dirty="0">
                <a:solidFill>
                  <a:srgbClr val="C58853"/>
                </a:solidFill>
                <a:latin typeface="Menlo-Regular" charset="0"/>
              </a:rPr>
              <a:t>0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durations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panels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},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};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3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Whole Class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48545" y="746772"/>
            <a:ext cx="7157729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85DD5"/>
                </a:solidFill>
                <a:latin typeface="Menlo-Regular" charset="0"/>
              </a:rPr>
              <a:t>export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default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class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DEB468"/>
                </a:solidFill>
                <a:latin typeface="Menlo-Regular" charset="0"/>
              </a:rPr>
              <a:t>App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extends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DEB468"/>
                </a:solidFill>
                <a:latin typeface="Menlo-Regular" charset="0"/>
              </a:rPr>
              <a:t>React</a:t>
            </a:r>
            <a:r>
              <a:rPr lang="en-US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88B966"/>
                </a:solidFill>
                <a:latin typeface="Menlo-Regular" charset="0"/>
              </a:rPr>
              <a:t>Component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constructor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en-US" i="1" dirty="0">
                <a:solidFill>
                  <a:srgbClr val="D65562"/>
                </a:solidFill>
                <a:latin typeface="Menlo-Italic" charset="0"/>
              </a:rPr>
              <a:t>props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)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mr-IN" i="1" dirty="0" err="1">
                <a:solidFill>
                  <a:srgbClr val="D65562"/>
                </a:solidFill>
                <a:latin typeface="Menlo-Italic" charset="0"/>
              </a:rPr>
              <a:t>super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props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);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en-US" i="1" dirty="0" err="1">
                <a:solidFill>
                  <a:srgbClr val="DEB468"/>
                </a:solidFill>
                <a:latin typeface="Menlo-Italic" charset="0"/>
              </a:rPr>
              <a:t>this</a:t>
            </a:r>
            <a:r>
              <a:rPr lang="en-US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D65562"/>
                </a:solidFill>
                <a:latin typeface="Menlo-Regular" charset="0"/>
              </a:rPr>
              <a:t>state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en-US" dirty="0" smtClean="0">
                <a:solidFill>
                  <a:srgbClr val="D65562"/>
                </a:solidFill>
                <a:latin typeface="Menlo-Regular" charset="0"/>
              </a:rPr>
              <a:t>...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};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}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</a:t>
            </a:r>
            <a:r>
              <a:rPr lang="mr-IN" dirty="0" err="1">
                <a:solidFill>
                  <a:srgbClr val="519DEB"/>
                </a:solidFill>
                <a:latin typeface="Menlo-Regular" charset="0"/>
              </a:rPr>
              <a:t>render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()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mr-IN" dirty="0" err="1">
                <a:solidFill>
                  <a:srgbClr val="B85DD5"/>
                </a:solidFill>
                <a:latin typeface="Menlo-Regular" charset="0"/>
              </a:rPr>
              <a:t>return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 (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&lt;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 </a:t>
            </a:r>
            <a:r>
              <a:rPr lang="mr-IN" i="1" dirty="0" err="1">
                <a:solidFill>
                  <a:srgbClr val="C58853"/>
                </a:solidFill>
                <a:latin typeface="Menlo-Italic" charset="0"/>
              </a:rPr>
              <a:t>style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mr-IN" dirty="0">
                <a:solidFill>
                  <a:srgbClr val="AE3A35"/>
                </a:solidFill>
                <a:latin typeface="Menlo-Regular" charset="0"/>
              </a:rPr>
              <a:t>{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appStyle</a:t>
            </a:r>
            <a:r>
              <a:rPr lang="mr-IN" dirty="0">
                <a:solidFill>
                  <a:srgbClr val="AE3A35"/>
                </a:solidFill>
                <a:latin typeface="Menlo-Regular" charset="0"/>
              </a:rPr>
              <a:t>}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9BA2B1"/>
                </a:solidFill>
                <a:latin typeface="Menlo-Regular" charset="0"/>
              </a:rPr>
              <a:t>                &lt;</a:t>
            </a:r>
            <a:r>
              <a:rPr lang="mr-IN" dirty="0" err="1">
                <a:solidFill>
                  <a:srgbClr val="DEB468"/>
                </a:solidFill>
                <a:latin typeface="Menlo-Regular" charset="0"/>
              </a:rPr>
              <a:t>Header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 /&gt;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9BA2B1"/>
                </a:solidFill>
                <a:latin typeface="Menlo-Regular" charset="0"/>
              </a:rPr>
              <a:t>                &lt;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 </a:t>
            </a:r>
            <a:r>
              <a:rPr lang="mr-IN" i="1" dirty="0" err="1">
                <a:solidFill>
                  <a:srgbClr val="C58853"/>
                </a:solidFill>
                <a:latin typeface="Menlo-Italic" charset="0"/>
              </a:rPr>
              <a:t>id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mr-IN" dirty="0">
                <a:solidFill>
                  <a:srgbClr val="88B965"/>
                </a:solidFill>
                <a:latin typeface="Menlo-Regular" charset="0"/>
              </a:rPr>
              <a:t>'</a:t>
            </a:r>
            <a:r>
              <a:rPr lang="mr-IN" dirty="0" err="1">
                <a:solidFill>
                  <a:srgbClr val="88B966"/>
                </a:solidFill>
                <a:latin typeface="Menlo-Regular" charset="0"/>
              </a:rPr>
              <a:t>content</a:t>
            </a:r>
            <a:r>
              <a:rPr lang="mr-IN" dirty="0">
                <a:solidFill>
                  <a:srgbClr val="88B965"/>
                </a:solidFill>
                <a:latin typeface="Menlo-Regular" charset="0"/>
              </a:rPr>
              <a:t>'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&gt;&lt;/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9BA2B1"/>
                </a:solidFill>
                <a:latin typeface="Menlo-Regular" charset="0"/>
              </a:rPr>
              <a:t>            &lt;/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);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}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2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445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states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29745" y="11238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1" y="1900934"/>
            <a:ext cx="573578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solidFill>
                  <a:srgbClr val="DEB468"/>
                </a:solidFill>
                <a:latin typeface="Menlo-Italic" charset="0"/>
              </a:rPr>
              <a:t>this</a:t>
            </a:r>
            <a:r>
              <a:rPr lang="en-US" sz="2400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sz="2400" dirty="0" err="1">
                <a:solidFill>
                  <a:srgbClr val="D65562"/>
                </a:solidFill>
                <a:latin typeface="Menlo-Regular" charset="0"/>
              </a:rPr>
              <a:t>state</a:t>
            </a:r>
            <a:r>
              <a:rPr lang="en-US" sz="2400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sz="2400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en-US" sz="2400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theme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{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name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mr-IN" sz="2400" dirty="0">
                <a:solidFill>
                  <a:srgbClr val="88B965"/>
                </a:solidFill>
                <a:latin typeface="Menlo-Regular" charset="0"/>
              </a:rPr>
              <a:t>''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totalDuration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mr-IN" sz="2400" dirty="0">
                <a:solidFill>
                  <a:srgbClr val="C58853"/>
                </a:solidFill>
                <a:latin typeface="Menlo-Regular" charset="0"/>
              </a:rPr>
              <a:t>0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durations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panels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},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};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32345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setState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360607" y="282426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err="1">
                <a:solidFill>
                  <a:srgbClr val="AE91AE"/>
                </a:solidFill>
              </a:rPr>
              <a:t>this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>
                <a:solidFill>
                  <a:srgbClr val="6CA3D9"/>
                </a:solidFill>
              </a:rPr>
              <a:t>setState</a:t>
            </a:r>
            <a:r>
              <a:rPr lang="en-US" sz="2400" dirty="0">
                <a:solidFill>
                  <a:srgbClr val="5BACAC"/>
                </a:solidFill>
              </a:rPr>
              <a:t>((</a:t>
            </a:r>
            <a:r>
              <a:rPr lang="en-US" sz="2400" dirty="0" err="1"/>
              <a:t>prevState</a:t>
            </a:r>
            <a:r>
              <a:rPr lang="en-US" sz="2400" dirty="0">
                <a:solidFill>
                  <a:srgbClr val="5BACAC"/>
                </a:solidFill>
              </a:rPr>
              <a:t>,</a:t>
            </a:r>
            <a:r>
              <a:rPr lang="en-US" sz="2400" dirty="0"/>
              <a:t> props</a:t>
            </a:r>
            <a:r>
              <a:rPr lang="en-US" sz="2400" dirty="0">
                <a:solidFill>
                  <a:srgbClr val="5BACAC"/>
                </a:solidFill>
              </a:rPr>
              <a:t>) </a:t>
            </a:r>
            <a:r>
              <a:rPr lang="en-US" sz="2400" dirty="0">
                <a:solidFill>
                  <a:srgbClr val="9398A0"/>
                </a:solidFill>
              </a:rPr>
              <a:t>=&gt; </a:t>
            </a:r>
            <a:r>
              <a:rPr lang="en-US" sz="2400" dirty="0">
                <a:solidFill>
                  <a:srgbClr val="5BACAC"/>
                </a:solidFill>
              </a:rPr>
              <a:t>({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counter</a:t>
            </a:r>
            <a:r>
              <a:rPr lang="en-US" sz="2400" dirty="0">
                <a:solidFill>
                  <a:srgbClr val="5BACAC"/>
                </a:solidFill>
              </a:rPr>
              <a:t>:</a:t>
            </a:r>
            <a:r>
              <a:rPr lang="en-US" sz="2400" dirty="0"/>
              <a:t> </a:t>
            </a:r>
            <a:r>
              <a:rPr lang="en-US" sz="2400" dirty="0" err="1"/>
              <a:t>prevState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/>
              <a:t>counter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9398A0"/>
                </a:solidFill>
              </a:rPr>
              <a:t>+</a:t>
            </a:r>
            <a:r>
              <a:rPr lang="en-US" sz="2400" dirty="0"/>
              <a:t> </a:t>
            </a:r>
            <a:r>
              <a:rPr lang="en-US" sz="2400" dirty="0" err="1"/>
              <a:t>props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/>
              <a:t>increment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>
                <a:solidFill>
                  <a:srgbClr val="5BACAC"/>
                </a:solidFill>
              </a:rPr>
              <a:t>}));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411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Useful Features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39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 smtClean="0"/>
              <a:t>JS Library for building User Interfaces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194" y="3962399"/>
            <a:ext cx="2452254" cy="24522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6882" y="4059382"/>
            <a:ext cx="2078180" cy="20781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268" y="217055"/>
            <a:ext cx="2227372" cy="22273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217055"/>
            <a:ext cx="2133600" cy="277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9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PropTypes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 flipH="1">
            <a:off x="5555673" y="2521527"/>
            <a:ext cx="42810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Greeting</a:t>
            </a:r>
            <a:r>
              <a:rPr lang="en-US" sz="2400" dirty="0" err="1">
                <a:solidFill>
                  <a:srgbClr val="5FB3B3"/>
                </a:solidFill>
              </a:rPr>
              <a:t>.</a:t>
            </a:r>
            <a:r>
              <a:rPr lang="en-US" sz="2400" dirty="0" err="1"/>
              <a:t>propTypes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D7DEEA"/>
                </a:solidFill>
              </a:rPr>
              <a:t>=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5FB3B3"/>
                </a:solidFill>
              </a:rPr>
              <a:t>{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 smtClean="0"/>
              <a:t>  name</a:t>
            </a:r>
            <a:r>
              <a:rPr lang="en-US" sz="2400" dirty="0">
                <a:solidFill>
                  <a:srgbClr val="5FB3B3"/>
                </a:solidFill>
              </a:rPr>
              <a:t>:</a:t>
            </a:r>
            <a:r>
              <a:rPr lang="en-US" sz="2400" dirty="0"/>
              <a:t> </a:t>
            </a:r>
            <a:r>
              <a:rPr lang="en-US" sz="2400" dirty="0" err="1"/>
              <a:t>PropTypes</a:t>
            </a:r>
            <a:r>
              <a:rPr lang="en-US" sz="2400" dirty="0" err="1">
                <a:solidFill>
                  <a:srgbClr val="5FB3B3"/>
                </a:solidFill>
              </a:rPr>
              <a:t>.</a:t>
            </a:r>
            <a:r>
              <a:rPr lang="en-US" sz="2400" dirty="0" err="1"/>
              <a:t>string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5FB3B3"/>
                </a:solidFill>
              </a:rPr>
              <a:t>};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247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B892B8"/>
                </a:solidFill>
                <a:latin typeface="Menlo-Regular" charset="0"/>
              </a:rPr>
              <a:t>const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Menlo-Regular" charset="0"/>
              </a:rPr>
              <a:t>numbers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CED6E5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[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1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2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3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4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5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];</a:t>
            </a:r>
            <a:endParaRPr lang="en-US" dirty="0">
              <a:solidFill>
                <a:srgbClr val="FFFFFF"/>
              </a:solidFill>
              <a:latin typeface="Menlo-Regular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B892B8"/>
                </a:solidFill>
                <a:latin typeface="Menlo-Regular" charset="0"/>
              </a:rPr>
              <a:t>const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Menlo-Regular" charset="0"/>
              </a:rPr>
              <a:t>listItems</a:t>
            </a:r>
            <a:r>
              <a:rPr lang="en-US" dirty="0">
                <a:solidFill>
                  <a:schemeClr val="tx1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CED6E5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Menlo-Regular" charset="0"/>
              </a:rPr>
              <a:t>numbers</a:t>
            </a:r>
            <a:r>
              <a:rPr lang="en-US" dirty="0" err="1">
                <a:solidFill>
                  <a:srgbClr val="50A5A4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67A5EE"/>
                </a:solidFill>
                <a:latin typeface="Menlo-Regular" charset="0"/>
              </a:rPr>
              <a:t>map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((</a:t>
            </a:r>
            <a:r>
              <a:rPr lang="en-US" dirty="0">
                <a:solidFill>
                  <a:schemeClr val="tx1"/>
                </a:solidFill>
                <a:latin typeface="Menlo-Regular" charset="0"/>
              </a:rPr>
              <a:t>number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)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CED6E5"/>
                </a:solidFill>
                <a:latin typeface="Menlo-Regular" charset="0"/>
              </a:rPr>
              <a:t>=&gt;</a:t>
            </a:r>
            <a:endParaRPr lang="en-US" dirty="0">
              <a:solidFill>
                <a:srgbClr val="FFFFFF"/>
              </a:solidFill>
              <a:latin typeface="Menlo-Regular" charset="0"/>
            </a:endParaRPr>
          </a:p>
          <a:p>
            <a:pPr marL="0" indent="0">
              <a:buNone/>
            </a:pPr>
            <a:r>
              <a:rPr lang="mr-IN" dirty="0">
                <a:solidFill>
                  <a:srgbClr val="FFFFFF"/>
                </a:solidFill>
                <a:latin typeface="Menlo-Regular" charset="0"/>
              </a:rPr>
              <a:t>  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&lt;</a:t>
            </a:r>
            <a:r>
              <a:rPr lang="mr-IN" dirty="0" err="1">
                <a:solidFill>
                  <a:srgbClr val="F97C8D"/>
                </a:solidFill>
                <a:latin typeface="Menlo-Regular" charset="0"/>
              </a:rPr>
              <a:t>li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&gt;{</a:t>
            </a:r>
            <a:r>
              <a:rPr lang="mr-IN" dirty="0" err="1">
                <a:solidFill>
                  <a:schemeClr val="tx1"/>
                </a:solidFill>
                <a:latin typeface="Menlo-Regular" charset="0"/>
              </a:rPr>
              <a:t>number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}&lt;/</a:t>
            </a:r>
            <a:r>
              <a:rPr lang="mr-IN" dirty="0" err="1">
                <a:solidFill>
                  <a:srgbClr val="F97C8D"/>
                </a:solidFill>
                <a:latin typeface="Menlo-Regular" charset="0"/>
              </a:rPr>
              <a:t>li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FFFFFF"/>
              </a:solidFill>
              <a:latin typeface="Menlo-Regular" charset="0"/>
            </a:endParaRPr>
          </a:p>
          <a:p>
            <a:pPr marL="0" indent="0">
              <a:buNone/>
            </a:pPr>
            <a:r>
              <a:rPr lang="mr-IN" dirty="0">
                <a:solidFill>
                  <a:srgbClr val="50A5A4"/>
                </a:solidFill>
                <a:latin typeface="Menlo-Regular" charset="0"/>
              </a:rPr>
              <a:t>);</a:t>
            </a:r>
            <a:endParaRPr lang="mr-IN" dirty="0">
              <a:solidFill>
                <a:srgbClr val="FFFFFF"/>
              </a:solidFill>
              <a:latin typeface="Menlo-Regular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0314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2400" dirty="0"/>
              <a:t>condition ? true : false</a:t>
            </a:r>
          </a:p>
        </p:txBody>
      </p:sp>
    </p:spTree>
    <p:extLst>
      <p:ext uri="{BB962C8B-B14F-4D97-AF65-F5344CB8AC3E}">
        <p14:creationId xmlns:p14="http://schemas.microsoft.com/office/powerpoint/2010/main" val="15924921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Putting It All Together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6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624" y="900576"/>
            <a:ext cx="6666442" cy="504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49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it special?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JSX</a:t>
            </a:r>
          </a:p>
          <a:p>
            <a:r>
              <a:rPr lang="en-US" sz="2400" dirty="0" smtClean="0"/>
              <a:t>Props</a:t>
            </a:r>
          </a:p>
          <a:p>
            <a:r>
              <a:rPr lang="en-US" sz="2400" dirty="0" smtClean="0"/>
              <a:t>Components</a:t>
            </a:r>
          </a:p>
          <a:p>
            <a:r>
              <a:rPr lang="en-US" sz="2400" dirty="0" smtClean="0"/>
              <a:t>Virtual DOM</a:t>
            </a:r>
          </a:p>
          <a:p>
            <a:r>
              <a:rPr lang="en-US" sz="2400" dirty="0" smtClean="0"/>
              <a:t>ES2016/</a:t>
            </a:r>
            <a:r>
              <a:rPr lang="en-US" sz="2400" dirty="0" smtClean="0">
                <a:ea typeface="Corbel" charset="0"/>
                <a:cs typeface="Corbel" charset="0"/>
              </a:rPr>
              <a:t>7</a:t>
            </a:r>
          </a:p>
          <a:p>
            <a:r>
              <a:rPr lang="en-US" sz="2400" dirty="0" smtClean="0"/>
              <a:t>Flux</a:t>
            </a:r>
          </a:p>
        </p:txBody>
      </p:sp>
    </p:spTree>
    <p:extLst>
      <p:ext uri="{BB962C8B-B14F-4D97-AF65-F5344CB8AC3E}">
        <p14:creationId xmlns:p14="http://schemas.microsoft.com/office/powerpoint/2010/main" val="125532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JavaScript XML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58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JS...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32158" y="1123837"/>
            <a:ext cx="775141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React.createElement</a:t>
            </a:r>
            <a:r>
              <a:rPr lang="en-US" sz="2400" dirty="0"/>
              <a:t>(</a:t>
            </a:r>
          </a:p>
          <a:p>
            <a:r>
              <a:rPr lang="mr-IN" sz="2400" dirty="0"/>
              <a:t>  '</a:t>
            </a:r>
            <a:r>
              <a:rPr lang="mr-IN" sz="2400" dirty="0" err="1"/>
              <a:t>div</a:t>
            </a:r>
            <a:r>
              <a:rPr lang="mr-IN" sz="2400" dirty="0"/>
              <a:t>',</a:t>
            </a:r>
          </a:p>
          <a:p>
            <a:r>
              <a:rPr lang="de-DE" sz="2400" dirty="0"/>
              <a:t>  null,</a:t>
            </a:r>
          </a:p>
          <a:p>
            <a:r>
              <a:rPr lang="de-DE" sz="2400" dirty="0"/>
              <a:t>  </a:t>
            </a:r>
            <a:r>
              <a:rPr lang="de-DE" sz="2400" dirty="0" err="1"/>
              <a:t>React.createElement</a:t>
            </a:r>
            <a:r>
              <a:rPr lang="de-DE" sz="2400" dirty="0"/>
              <a:t>('</a:t>
            </a:r>
            <a:r>
              <a:rPr lang="de-DE" sz="2400" dirty="0" err="1"/>
              <a:t>img</a:t>
            </a:r>
            <a:r>
              <a:rPr lang="de-DE" sz="2400" dirty="0"/>
              <a:t>', { </a:t>
            </a:r>
            <a:r>
              <a:rPr lang="de-DE" sz="2400" dirty="0" err="1"/>
              <a:t>src</a:t>
            </a:r>
            <a:r>
              <a:rPr lang="de-DE" sz="2400" dirty="0"/>
              <a:t>: </a:t>
            </a:r>
            <a:r>
              <a:rPr lang="de-DE" sz="2400" dirty="0" err="1"/>
              <a:t>url</a:t>
            </a:r>
            <a:r>
              <a:rPr lang="de-DE" sz="2400" dirty="0"/>
              <a:t>, </a:t>
            </a:r>
            <a:r>
              <a:rPr lang="de-DE" sz="2400" dirty="0" err="1"/>
              <a:t>className</a:t>
            </a:r>
            <a:r>
              <a:rPr lang="de-DE" sz="2400" dirty="0"/>
              <a:t>: '</a:t>
            </a:r>
            <a:r>
              <a:rPr lang="de-DE" sz="2400" dirty="0" err="1"/>
              <a:t>avatar</a:t>
            </a:r>
            <a:r>
              <a:rPr lang="de-DE" sz="2400" dirty="0"/>
              <a:t>' }),</a:t>
            </a:r>
          </a:p>
          <a:p>
            <a:r>
              <a:rPr lang="de-DE" sz="2400" dirty="0"/>
              <a:t>  </a:t>
            </a:r>
            <a:r>
              <a:rPr lang="de-DE" sz="2400" dirty="0" err="1"/>
              <a:t>React.createElement</a:t>
            </a:r>
            <a:r>
              <a:rPr lang="de-DE" sz="2400" dirty="0"/>
              <a:t>(</a:t>
            </a:r>
          </a:p>
          <a:p>
            <a:r>
              <a:rPr lang="mr-IN" sz="2400" dirty="0"/>
              <a:t>    '</a:t>
            </a:r>
            <a:r>
              <a:rPr lang="mr-IN" sz="2400" dirty="0" err="1"/>
              <a:t>span</a:t>
            </a:r>
            <a:r>
              <a:rPr lang="mr-IN" sz="2400" dirty="0"/>
              <a:t>',</a:t>
            </a:r>
          </a:p>
          <a:p>
            <a:r>
              <a:rPr lang="en-US" sz="2400" dirty="0"/>
              <a:t>    { </a:t>
            </a:r>
            <a:r>
              <a:rPr lang="en-US" sz="2400" dirty="0" err="1"/>
              <a:t>className</a:t>
            </a:r>
            <a:r>
              <a:rPr lang="en-US" sz="2400" dirty="0"/>
              <a:t>: 'full-name' },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fname</a:t>
            </a:r>
            <a:r>
              <a:rPr lang="en-US" sz="2400" dirty="0"/>
              <a:t> + </a:t>
            </a:r>
            <a:r>
              <a:rPr lang="en-US" sz="2400" dirty="0" err="1"/>
              <a:t>lname</a:t>
            </a:r>
            <a:endParaRPr lang="en-US" sz="2400" dirty="0"/>
          </a:p>
          <a:p>
            <a:r>
              <a:rPr lang="mr-IN" sz="2400" dirty="0"/>
              <a:t>  )</a:t>
            </a:r>
          </a:p>
          <a:p>
            <a:r>
              <a:rPr lang="mr-IN" sz="2400" dirty="0"/>
              <a:t>);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967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JSX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71563" y="2372950"/>
            <a:ext cx="72458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400" dirty="0"/>
              <a:t>&lt;</a:t>
            </a:r>
            <a:r>
              <a:rPr lang="mr-IN" sz="2400" dirty="0" err="1"/>
              <a:t>div</a:t>
            </a:r>
            <a:r>
              <a:rPr lang="mr-IN" sz="2400" dirty="0"/>
              <a:t>&gt;</a:t>
            </a:r>
          </a:p>
          <a:p>
            <a:r>
              <a:rPr lang="en-US" sz="2400" dirty="0"/>
              <a:t>  &lt;</a:t>
            </a:r>
            <a:r>
              <a:rPr lang="en-US" sz="2400" dirty="0" err="1"/>
              <a:t>img</a:t>
            </a:r>
            <a:r>
              <a:rPr lang="en-US" sz="2400" dirty="0"/>
              <a:t> </a:t>
            </a:r>
            <a:r>
              <a:rPr lang="en-US" sz="2400" dirty="0" err="1"/>
              <a:t>src</a:t>
            </a:r>
            <a:r>
              <a:rPr lang="en-US" sz="2400" dirty="0"/>
              <a:t>={</a:t>
            </a:r>
            <a:r>
              <a:rPr lang="en-US" sz="2400" dirty="0" err="1"/>
              <a:t>url</a:t>
            </a:r>
            <a:r>
              <a:rPr lang="en-US" sz="2400" dirty="0"/>
              <a:t>} </a:t>
            </a:r>
            <a:r>
              <a:rPr lang="en-US" sz="2400" dirty="0" err="1"/>
              <a:t>className</a:t>
            </a:r>
            <a:r>
              <a:rPr lang="en-US" sz="2400" dirty="0"/>
              <a:t>='avatar' /&gt;</a:t>
            </a:r>
          </a:p>
          <a:p>
            <a:r>
              <a:rPr lang="en-US" sz="2400" dirty="0"/>
              <a:t>  &lt;span </a:t>
            </a:r>
            <a:r>
              <a:rPr lang="en-US" sz="2400" dirty="0" err="1"/>
              <a:t>className</a:t>
            </a:r>
            <a:r>
              <a:rPr lang="en-US" sz="2400" dirty="0"/>
              <a:t>='full-name'&gt;{</a:t>
            </a:r>
            <a:r>
              <a:rPr lang="en-US" sz="2400" dirty="0" err="1"/>
              <a:t>fname</a:t>
            </a:r>
            <a:r>
              <a:rPr lang="en-US" sz="2400" dirty="0"/>
              <a:t> + </a:t>
            </a:r>
            <a:r>
              <a:rPr lang="en-US" sz="2400" dirty="0" err="1"/>
              <a:t>lname</a:t>
            </a:r>
            <a:r>
              <a:rPr lang="en-US" sz="2400" dirty="0"/>
              <a:t>}&lt;/span&gt;</a:t>
            </a:r>
          </a:p>
          <a:p>
            <a:r>
              <a:rPr lang="mr-IN" sz="2400" dirty="0"/>
              <a:t>&lt;/</a:t>
            </a:r>
            <a:r>
              <a:rPr lang="mr-IN" sz="2400" dirty="0" err="1"/>
              <a:t>div</a:t>
            </a:r>
            <a:r>
              <a:rPr lang="mr-IN" sz="2400" dirty="0" smtClean="0"/>
              <a:t>&gt;</a:t>
            </a:r>
            <a:endParaRPr lang="mr-IN" sz="2400" dirty="0"/>
          </a:p>
        </p:txBody>
      </p:sp>
    </p:spTree>
    <p:extLst>
      <p:ext uri="{BB962C8B-B14F-4D97-AF65-F5344CB8AC3E}">
        <p14:creationId xmlns:p14="http://schemas.microsoft.com/office/powerpoint/2010/main" val="31518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626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 Functions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360607" y="1868001"/>
            <a:ext cx="67784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AE91AE"/>
                </a:solidFill>
              </a:rPr>
              <a:t>function </a:t>
            </a:r>
            <a:r>
              <a:rPr lang="en-US" sz="2400" dirty="0" smtClean="0">
                <a:solidFill>
                  <a:srgbClr val="00B0F0"/>
                </a:solidFill>
              </a:rPr>
              <a:t>Greet</a:t>
            </a:r>
            <a:r>
              <a:rPr lang="en-US" sz="2400" dirty="0" smtClean="0">
                <a:solidFill>
                  <a:srgbClr val="B4DBDB"/>
                </a:solidFill>
              </a:rPr>
              <a:t>(</a:t>
            </a:r>
            <a:r>
              <a:rPr lang="en-US" sz="2400" dirty="0" smtClean="0"/>
              <a:t>props</a:t>
            </a:r>
            <a:r>
              <a:rPr lang="en-US" sz="2400" dirty="0">
                <a:solidFill>
                  <a:srgbClr val="B4DBDB"/>
                </a:solidFill>
              </a:rPr>
              <a:t>) {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</a:t>
            </a:r>
            <a:r>
              <a:rPr lang="en-US" sz="2400" dirty="0">
                <a:solidFill>
                  <a:srgbClr val="AE91AE"/>
                </a:solidFill>
              </a:rPr>
              <a:t>return </a:t>
            </a:r>
            <a:r>
              <a:rPr lang="en-US" sz="2400" dirty="0" smtClean="0">
                <a:solidFill>
                  <a:srgbClr val="5BACAC"/>
                </a:solidFill>
              </a:rPr>
              <a:t>&lt;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</a:t>
            </a:r>
            <a:r>
              <a:rPr lang="en-US" sz="2400" dirty="0" smtClean="0"/>
              <a:t>Hello</a:t>
            </a:r>
            <a:r>
              <a:rPr lang="en-US" sz="2400" dirty="0" smtClean="0">
                <a:solidFill>
                  <a:srgbClr val="5BACAC"/>
                </a:solidFill>
              </a:rPr>
              <a:t> {</a:t>
            </a:r>
            <a:r>
              <a:rPr lang="en-US" sz="2400" dirty="0" err="1" smtClean="0"/>
              <a:t>props</a:t>
            </a:r>
            <a:r>
              <a:rPr lang="en-US" sz="2400" dirty="0" err="1" smtClean="0">
                <a:solidFill>
                  <a:srgbClr val="5BACAC"/>
                </a:solidFill>
              </a:rPr>
              <a:t>.</a:t>
            </a:r>
            <a:r>
              <a:rPr lang="en-US" sz="2400" dirty="0" err="1" smtClean="0"/>
              <a:t>name</a:t>
            </a:r>
            <a:r>
              <a:rPr lang="en-US" sz="2400" dirty="0" smtClean="0">
                <a:solidFill>
                  <a:srgbClr val="5BACAC"/>
                </a:solidFill>
              </a:rPr>
              <a:t>}&lt;/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&gt;;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>
                <a:solidFill>
                  <a:srgbClr val="5BACAC"/>
                </a:solidFill>
              </a:rPr>
              <a:t>}</a:t>
            </a:r>
            <a:endParaRPr lang="en-US" sz="2400" dirty="0">
              <a:solidFill>
                <a:srgbClr val="5BACA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360607" y="392364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smtClean="0">
                <a:solidFill>
                  <a:srgbClr val="5BACAC"/>
                </a:solidFill>
              </a:rPr>
              <a:t>(</a:t>
            </a:r>
            <a:r>
              <a:rPr lang="en-US" sz="2400" dirty="0" smtClean="0"/>
              <a:t>props</a:t>
            </a:r>
            <a:r>
              <a:rPr lang="en-US" sz="2400" dirty="0">
                <a:solidFill>
                  <a:srgbClr val="5BACAC"/>
                </a:solidFill>
              </a:rPr>
              <a:t>) </a:t>
            </a:r>
            <a:r>
              <a:rPr lang="en-US" sz="2400" dirty="0">
                <a:solidFill>
                  <a:srgbClr val="9398A0"/>
                </a:solidFill>
              </a:rPr>
              <a:t>=&gt; </a:t>
            </a:r>
            <a:r>
              <a:rPr lang="en-US" sz="2400" dirty="0">
                <a:solidFill>
                  <a:srgbClr val="5BACAC"/>
                </a:solidFill>
              </a:rPr>
              <a:t>(&lt;</a:t>
            </a:r>
            <a:r>
              <a:rPr lang="en-US" sz="2400" dirty="0">
                <a:solidFill>
                  <a:srgbClr val="F08B96"/>
                </a:solidFill>
              </a:rPr>
              <a:t>h1</a:t>
            </a:r>
            <a:r>
              <a:rPr lang="en-US" sz="2400" dirty="0">
                <a:solidFill>
                  <a:srgbClr val="5BACAC"/>
                </a:solidFill>
              </a:rPr>
              <a:t>&gt;</a:t>
            </a:r>
            <a:r>
              <a:rPr lang="en-US" sz="2400" dirty="0"/>
              <a:t>Hello</a:t>
            </a:r>
            <a:r>
              <a:rPr lang="en-US" sz="2400" dirty="0">
                <a:solidFill>
                  <a:srgbClr val="5BACAC"/>
                </a:solidFill>
              </a:rPr>
              <a:t> {</a:t>
            </a:r>
            <a:r>
              <a:rPr lang="en-US" sz="2400" dirty="0" err="1"/>
              <a:t>props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/>
              <a:t>name</a:t>
            </a:r>
            <a:r>
              <a:rPr lang="en-US" sz="2400" dirty="0">
                <a:solidFill>
                  <a:srgbClr val="5BACAC"/>
                </a:solidFill>
              </a:rPr>
              <a:t>}&lt;/</a:t>
            </a:r>
            <a:r>
              <a:rPr lang="en-US" sz="2400" dirty="0">
                <a:solidFill>
                  <a:srgbClr val="F08B96"/>
                </a:solidFill>
              </a:rPr>
              <a:t>h1</a:t>
            </a:r>
            <a:r>
              <a:rPr lang="en-US" sz="2400" dirty="0">
                <a:solidFill>
                  <a:srgbClr val="5BACAC"/>
                </a:solidFill>
              </a:rPr>
              <a:t>&gt;)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1538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Custom 1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000000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1647</TotalTime>
  <Words>369</Words>
  <Application>Microsoft Macintosh PowerPoint</Application>
  <PresentationFormat>Widescreen</PresentationFormat>
  <Paragraphs>108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Calibri</vt:lpstr>
      <vt:lpstr>Corbel</vt:lpstr>
      <vt:lpstr>Mangal</vt:lpstr>
      <vt:lpstr>Menlo-Italic</vt:lpstr>
      <vt:lpstr>Menlo-Regular</vt:lpstr>
      <vt:lpstr>Wingdings 2</vt:lpstr>
      <vt:lpstr>Frame</vt:lpstr>
      <vt:lpstr>ReactJS</vt:lpstr>
      <vt:lpstr>What is it?</vt:lpstr>
      <vt:lpstr>PowerPoint Presentation</vt:lpstr>
      <vt:lpstr>What makes it special?</vt:lpstr>
      <vt:lpstr>JSX</vt:lpstr>
      <vt:lpstr>JS...</vt:lpstr>
      <vt:lpstr>JSX</vt:lpstr>
      <vt:lpstr>Components</vt:lpstr>
      <vt:lpstr>JS Functions</vt:lpstr>
      <vt:lpstr>Functions with Components</vt:lpstr>
      <vt:lpstr>ES6: Const</vt:lpstr>
      <vt:lpstr>ES6: Methods</vt:lpstr>
      <vt:lpstr>ES6: Class</vt:lpstr>
      <vt:lpstr>ES6: Constructor</vt:lpstr>
      <vt:lpstr>Whole Class</vt:lpstr>
      <vt:lpstr>States</vt:lpstr>
      <vt:lpstr>What are states</vt:lpstr>
      <vt:lpstr>setState</vt:lpstr>
      <vt:lpstr>More Useful Features</vt:lpstr>
      <vt:lpstr>PropTypes</vt:lpstr>
      <vt:lpstr>Maps</vt:lpstr>
      <vt:lpstr>Conditionals</vt:lpstr>
      <vt:lpstr>Putting It All Together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ReactJS</dc:title>
  <dc:creator>Peter Wu</dc:creator>
  <cp:lastModifiedBy>Peter Wu</cp:lastModifiedBy>
  <cp:revision>116</cp:revision>
  <dcterms:created xsi:type="dcterms:W3CDTF">2017-10-25T00:45:32Z</dcterms:created>
  <dcterms:modified xsi:type="dcterms:W3CDTF">2017-10-29T21:06:35Z</dcterms:modified>
</cp:coreProperties>
</file>

<file path=docProps/thumbnail.jpeg>
</file>